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IBM Plex Sans" panose="020F0502020204030204" pitchFamily="34" charset="0"/>
      <p:regular r:id="rId32"/>
    </p:embeddedFont>
    <p:embeddedFont>
      <p:font typeface="IBM Plex Sans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2" d="100"/>
          <a:sy n="92" d="100"/>
        </p:scale>
        <p:origin x="1186" y="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ufc.br/images/_files/a_universidade/estatuto_ufc/estatuto_ufc.pdf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99603"/>
            <a:ext cx="9270997" cy="5008378"/>
          </a:xfrm>
          <a:custGeom>
            <a:avLst/>
            <a:gdLst/>
            <a:ahLst/>
            <a:cxnLst/>
            <a:rect l="l" t="t" r="r" b="b"/>
            <a:pathLst>
              <a:path w="9270997" h="5008378">
                <a:moveTo>
                  <a:pt x="0" y="0"/>
                </a:moveTo>
                <a:lnTo>
                  <a:pt x="9270997" y="0"/>
                </a:lnTo>
                <a:lnTo>
                  <a:pt x="9270997" y="5008378"/>
                </a:lnTo>
                <a:lnTo>
                  <a:pt x="0" y="5008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-431666"/>
            <a:ext cx="10443645" cy="5575166"/>
          </a:xfrm>
          <a:custGeom>
            <a:avLst/>
            <a:gdLst/>
            <a:ahLst/>
            <a:cxnLst/>
            <a:rect l="l" t="t" r="r" b="b"/>
            <a:pathLst>
              <a:path w="10443645" h="5575166">
                <a:moveTo>
                  <a:pt x="0" y="0"/>
                </a:moveTo>
                <a:lnTo>
                  <a:pt x="10443645" y="0"/>
                </a:lnTo>
                <a:lnTo>
                  <a:pt x="10443645" y="5575166"/>
                </a:lnTo>
                <a:lnTo>
                  <a:pt x="0" y="5575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66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3953445"/>
            <a:ext cx="1190055" cy="1190055"/>
          </a:xfrm>
          <a:custGeom>
            <a:avLst/>
            <a:gdLst/>
            <a:ahLst/>
            <a:cxnLst/>
            <a:rect l="l" t="t" r="r" b="b"/>
            <a:pathLst>
              <a:path w="1190055" h="1190055">
                <a:moveTo>
                  <a:pt x="0" y="0"/>
                </a:moveTo>
                <a:lnTo>
                  <a:pt x="1190055" y="0"/>
                </a:lnTo>
                <a:lnTo>
                  <a:pt x="1190055" y="1190055"/>
                </a:lnTo>
                <a:lnTo>
                  <a:pt x="0" y="11900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5796"/>
          </a:xfrm>
          <a:custGeom>
            <a:avLst/>
            <a:gdLst/>
            <a:ahLst/>
            <a:cxnLst/>
            <a:rect l="l" t="t" r="r" b="b"/>
            <a:pathLst>
              <a:path w="8749875" h="4695796">
                <a:moveTo>
                  <a:pt x="0" y="0"/>
                </a:moveTo>
                <a:lnTo>
                  <a:pt x="8749875" y="0"/>
                </a:lnTo>
                <a:lnTo>
                  <a:pt x="8749875" y="4695796"/>
                </a:lnTo>
                <a:lnTo>
                  <a:pt x="0" y="4695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7416083" y="3504266"/>
            <a:ext cx="1727917" cy="1727917"/>
          </a:xfrm>
          <a:custGeom>
            <a:avLst/>
            <a:gdLst/>
            <a:ahLst/>
            <a:cxnLst/>
            <a:rect l="l" t="t" r="r" b="b"/>
            <a:pathLst>
              <a:path w="1727917" h="1727917">
                <a:moveTo>
                  <a:pt x="0" y="0"/>
                </a:moveTo>
                <a:lnTo>
                  <a:pt x="1727917" y="0"/>
                </a:lnTo>
                <a:lnTo>
                  <a:pt x="1727917" y="1727917"/>
                </a:lnTo>
                <a:lnTo>
                  <a:pt x="0" y="17279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45923" y="1707567"/>
            <a:ext cx="7370131" cy="3097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1"/>
              </a:lnSpc>
            </a:pPr>
            <a:endParaRPr/>
          </a:p>
          <a:p>
            <a:pPr algn="l">
              <a:lnSpc>
                <a:spcPts val="2711"/>
              </a:lnSpc>
            </a:pP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 </a:t>
            </a:r>
            <a:r>
              <a:rPr lang="en-US" sz="2399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Comissão Eleitoral Central conduzirá os processos eleitorais da Estatuinte (Comissões Setoriais e Congresso Estatuinte)</a:t>
            </a: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. Essa Comissão é indicada pela Comissão Organizadora da Estatuinte e nomeada pelo reitor, tendo a seguinte composição: 7 integrantes titulares e 1 suplente, com pelo menos 1 representante de cada segmento da comunidade </a:t>
            </a:r>
          </a:p>
          <a:p>
            <a:pPr algn="l">
              <a:lnSpc>
                <a:spcPts val="2711"/>
              </a:lnSpc>
            </a:pP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universitária, da capital e do interior 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2226605" y="1519823"/>
            <a:ext cx="458852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COMISSÃO ELEITORAL CENTRAL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45923" y="1546724"/>
            <a:ext cx="8863943" cy="3533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endParaRPr dirty="0"/>
          </a:p>
          <a:p>
            <a:pPr algn="just">
              <a:lnSpc>
                <a:spcPts val="2711"/>
              </a:lnSpc>
            </a:pP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 </a:t>
            </a:r>
            <a:r>
              <a:rPr lang="en-US" sz="2400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eleição</a:t>
            </a:r>
            <a:r>
              <a:rPr lang="en-US" sz="2400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de </a:t>
            </a:r>
            <a:r>
              <a:rPr lang="en-US" sz="2400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docentes</a:t>
            </a:r>
            <a:r>
              <a:rPr lang="en-US" sz="2400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e </a:t>
            </a:r>
            <a:r>
              <a:rPr lang="en-US" sz="2400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técnico-administrativos</a:t>
            </a:r>
            <a:r>
              <a:rPr lang="en-US" sz="2400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em </a:t>
            </a:r>
            <a:r>
              <a:rPr lang="en-US" sz="2400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educação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foi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convocada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pela Comissão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Eleitoral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Central e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realizada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pelo Sistema Helios, sob a coordenação do Conselho da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Unidade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e a supervisão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técnica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da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Superintendência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Tecnologia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da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Informação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(STI)</a:t>
            </a:r>
          </a:p>
          <a:p>
            <a:pPr algn="just">
              <a:lnSpc>
                <a:spcPts val="2711"/>
              </a:lnSpc>
            </a:pPr>
            <a:endParaRPr lang="en-US" sz="2400" spc="-9" dirty="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just">
              <a:lnSpc>
                <a:spcPts val="2711"/>
              </a:lnSpc>
            </a:pP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OBS.: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Somente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ocorreram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eleições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para a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definição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das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Comissões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Setoriais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nas Unidades em que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houve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mais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candidatos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do que o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número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vagas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previsto</a:t>
            </a:r>
            <a:endParaRPr lang="en-US" sz="2400" spc="-9" dirty="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612827" y="1492647"/>
            <a:ext cx="781607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ELEIÇÃO DE DOCENTES E TÉCNICO-ADMINISTRATIVOS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5996"/>
          </a:xfrm>
          <a:custGeom>
            <a:avLst/>
            <a:gdLst/>
            <a:ahLst/>
            <a:cxnLst/>
            <a:rect l="l" t="t" r="r" b="b"/>
            <a:pathLst>
              <a:path w="8749875" h="4695996">
                <a:moveTo>
                  <a:pt x="0" y="0"/>
                </a:moveTo>
                <a:lnTo>
                  <a:pt x="8749875" y="0"/>
                </a:lnTo>
                <a:lnTo>
                  <a:pt x="8749875" y="4695996"/>
                </a:lnTo>
                <a:lnTo>
                  <a:pt x="0" y="4695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45923" y="1991487"/>
            <a:ext cx="8853552" cy="250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endParaRPr/>
          </a:p>
          <a:p>
            <a:pPr algn="l">
              <a:lnSpc>
                <a:spcPts val="2711"/>
              </a:lnSpc>
            </a:pP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Todo o processo é coordenado pelo Diretório Central dos Estudantes (DCE)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com a participação dos Centros e Diretórios Acadêmicos e do Conselho de Entidades de Base, sendo a consolidação dos resultados coordenada por comissão composta por membros discentes da Comissão Organizadora da Estatuinte e por representantes estudantis no Conselho Universitário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2719084" y="1633347"/>
            <a:ext cx="370583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ELEIÇÃO DE ESTUDANTES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5749"/>
          </a:xfrm>
          <a:custGeom>
            <a:avLst/>
            <a:gdLst/>
            <a:ahLst/>
            <a:cxnLst/>
            <a:rect l="l" t="t" r="r" b="b"/>
            <a:pathLst>
              <a:path w="8749875" h="4695749">
                <a:moveTo>
                  <a:pt x="0" y="0"/>
                </a:moveTo>
                <a:lnTo>
                  <a:pt x="8749875" y="0"/>
                </a:lnTo>
                <a:lnTo>
                  <a:pt x="8749875" y="4695749"/>
                </a:lnTo>
                <a:lnTo>
                  <a:pt x="0" y="4695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45923" y="2236746"/>
            <a:ext cx="8859274" cy="2161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endParaRPr/>
          </a:p>
          <a:p>
            <a:pPr algn="l">
              <a:lnSpc>
                <a:spcPts val="2711"/>
              </a:lnSpc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Nas unidades administrativas – Pró-Reitorias, Secretarias, Superintendências, Sistema de Bibliotecas, Central Analítica, Ouvidoria Geral, Gabinete da Reitoria, Eideia e Editora UFC – e no Complexo Hospitalar,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 Gestão da Unidade conduz reuniões para os processos de escolha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407021" y="1878606"/>
            <a:ext cx="6329958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ELEIÇÃO NAS UNIDADES ADMINISTRATIVAS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5996"/>
          </a:xfrm>
          <a:custGeom>
            <a:avLst/>
            <a:gdLst/>
            <a:ahLst/>
            <a:cxnLst/>
            <a:rect l="l" t="t" r="r" b="b"/>
            <a:pathLst>
              <a:path w="8749875" h="4695996">
                <a:moveTo>
                  <a:pt x="0" y="0"/>
                </a:moveTo>
                <a:lnTo>
                  <a:pt x="8749875" y="0"/>
                </a:lnTo>
                <a:lnTo>
                  <a:pt x="8749875" y="4695996"/>
                </a:lnTo>
                <a:lnTo>
                  <a:pt x="0" y="4695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36" y="0"/>
            <a:ext cx="8934564" cy="5143500"/>
          </a:xfrm>
          <a:custGeom>
            <a:avLst/>
            <a:gdLst/>
            <a:ahLst/>
            <a:cxnLst/>
            <a:rect l="l" t="t" r="r" b="b"/>
            <a:pathLst>
              <a:path w="8934564" h="5143500">
                <a:moveTo>
                  <a:pt x="0" y="0"/>
                </a:moveTo>
                <a:lnTo>
                  <a:pt x="8934564" y="0"/>
                </a:lnTo>
                <a:lnTo>
                  <a:pt x="893456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511215" y="263457"/>
            <a:ext cx="8019291" cy="4616585"/>
          </a:xfrm>
          <a:custGeom>
            <a:avLst/>
            <a:gdLst/>
            <a:ahLst/>
            <a:cxnLst/>
            <a:rect l="l" t="t" r="r" b="b"/>
            <a:pathLst>
              <a:path w="8019291" h="4616585">
                <a:moveTo>
                  <a:pt x="0" y="0"/>
                </a:moveTo>
                <a:lnTo>
                  <a:pt x="8019291" y="0"/>
                </a:lnTo>
                <a:lnTo>
                  <a:pt x="8019291" y="4616586"/>
                </a:lnTo>
                <a:lnTo>
                  <a:pt x="0" y="46165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45923" y="2551209"/>
            <a:ext cx="8836312" cy="2755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1"/>
              </a:lnSpc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Quem conduz o processo é a Comissão Setorial, podendo contar com apoio da Comissão Organizadora. O que pode fazer?</a:t>
            </a:r>
          </a:p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Recolher e discutir propostas e documentos gerados, de modo presencial ou virtual, nas atividades desenvolvidas nas Unidades</a:t>
            </a:r>
          </a:p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Realizar audiências públicas para a discussão do Estatuto</a:t>
            </a:r>
          </a:p>
          <a:p>
            <a:pPr algn="l">
              <a:lnSpc>
                <a:spcPts val="2711"/>
              </a:lnSpc>
            </a:pPr>
            <a:endParaRPr lang="en-US" sz="2400" spc="-9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2711"/>
              </a:lnSpc>
            </a:pPr>
            <a:endParaRPr lang="en-US" sz="2400" spc="-9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0136" y="1431069"/>
            <a:ext cx="8483727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QUEM CONDUZ O PROCESSO ESTATUINTE NAS UNIDADES ACADÊMICAS E ADMINISTRATIVAS? E O QUE PODE FAZER?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45923" y="1747481"/>
            <a:ext cx="8849368" cy="2412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Promover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sessões de elaboração e redação de propostas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para o Estatuto</a:t>
            </a:r>
          </a:p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Encaminhar as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propostas previamente sistematizadas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para a Comissão Organizadora da Estatuinte a fim de compor o Documento de Sistematização</a:t>
            </a:r>
          </a:p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Ajudar a organizar o processo eleitoral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para escolha dos Delegados do Congresso Estatuinte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45923" y="2014740"/>
            <a:ext cx="8860512" cy="284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endParaRPr/>
          </a:p>
          <a:p>
            <a:pPr algn="l">
              <a:lnSpc>
                <a:spcPts val="2711"/>
              </a:lnSpc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Comissão Organizadora disponibiliza documentos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que servem de base para orientar os primeiros estudos no processo Estatuinte:</a:t>
            </a:r>
          </a:p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Resoluções e portarias do processo Estatuinte;</a:t>
            </a:r>
          </a:p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Estatuto Atual da UFC: </a:t>
            </a:r>
            <a:r>
              <a:rPr lang="en-US" sz="2400" u="sng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  <a:hlinkClick r:id="rId5" tooltip="https://www.ufc.br/images/_files/a_universidade/estatuto_ufc/estatuto_ufc.pdf"/>
              </a:rPr>
              <a:t>https://www.ufc.br/images/_files/a_universidade/estatuto_ufc/estatuto_ufc.pdf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565" y="1379015"/>
            <a:ext cx="886887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 QUE É NECESSÁRIO PARA INICIAR O TRABALHO DA COMISSÃO?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39664" y="1959304"/>
            <a:ext cx="8864672" cy="3278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1"/>
              </a:lnSpc>
            </a:pPr>
            <a:endParaRPr dirty="0"/>
          </a:p>
          <a:p>
            <a:pPr algn="l">
              <a:lnSpc>
                <a:spcPts val="2711"/>
              </a:lnSpc>
            </a:pPr>
            <a:r>
              <a:rPr lang="en-US" sz="2400" b="1" spc="-45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1. DA UNIVERSIDADE</a:t>
            </a:r>
          </a:p>
          <a:p>
            <a:pPr algn="l">
              <a:lnSpc>
                <a:spcPts val="1130"/>
              </a:lnSpc>
            </a:pPr>
            <a:endParaRPr lang="en-US" sz="2400" b="1" spc="-45" dirty="0">
              <a:solidFill>
                <a:srgbClr val="595959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just">
              <a:lnSpc>
                <a:spcPts val="2711"/>
              </a:lnSpc>
            </a:pP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Os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objetivos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institucionais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devem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atender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ao disposto no art. 43 da LDB,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observado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o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tipo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 IES e as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suas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funções. O parecer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recomenda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que entre os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objetivos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devam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estar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obrigatoriamente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os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relativos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ao </a:t>
            </a:r>
            <a:r>
              <a:rPr lang="en-US" sz="2400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“</a:t>
            </a:r>
            <a:r>
              <a:rPr lang="en-US" sz="2400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estímulo</a:t>
            </a:r>
            <a:r>
              <a:rPr lang="en-US" sz="2400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cultural, formação de </a:t>
            </a:r>
            <a:r>
              <a:rPr lang="en-US" sz="2400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profissionais</a:t>
            </a:r>
            <a:r>
              <a:rPr lang="en-US" sz="2400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, </a:t>
            </a:r>
            <a:r>
              <a:rPr lang="en-US" sz="2400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incentivo</a:t>
            </a:r>
            <a:r>
              <a:rPr lang="en-US" sz="2400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à </a:t>
            </a:r>
            <a:r>
              <a:rPr lang="en-US" sz="2400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pesquisa</a:t>
            </a:r>
            <a:r>
              <a:rPr lang="en-US" sz="2400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, </a:t>
            </a:r>
            <a:r>
              <a:rPr lang="en-US" sz="2400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divulgação</a:t>
            </a:r>
            <a:r>
              <a:rPr lang="en-US" sz="2400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dos </a:t>
            </a:r>
            <a:r>
              <a:rPr lang="en-US" sz="2400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conhecimentos</a:t>
            </a:r>
            <a:r>
              <a:rPr lang="en-US" sz="2400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e a </a:t>
            </a:r>
            <a:r>
              <a:rPr lang="en-US" sz="2400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integração</a:t>
            </a:r>
            <a:r>
              <a:rPr lang="en-US" sz="2400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com a </a:t>
            </a:r>
            <a:r>
              <a:rPr lang="en-US" sz="2400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comunidade</a:t>
            </a:r>
            <a:r>
              <a:rPr lang="en-US" sz="2400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”</a:t>
            </a:r>
          </a:p>
          <a:p>
            <a:pPr algn="l">
              <a:lnSpc>
                <a:spcPts val="3311"/>
              </a:lnSpc>
            </a:pPr>
            <a:endParaRPr lang="en-US" sz="2400" b="1" spc="-9" dirty="0">
              <a:solidFill>
                <a:srgbClr val="595959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1874" y="1477339"/>
            <a:ext cx="852025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TEXTO BASE ESTATUTO UFC VIGENTE (Subsídio Normativo)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47318" y="1834862"/>
            <a:ext cx="8849363" cy="2412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1"/>
              </a:lnSpc>
            </a:pPr>
            <a:r>
              <a:rPr lang="en-US" sz="2400" b="1" spc="-45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2.DA ADMINISTRAÇÃO UNIVERSITÁRIA</a:t>
            </a:r>
          </a:p>
          <a:p>
            <a:pPr algn="l">
              <a:lnSpc>
                <a:spcPts val="2711"/>
              </a:lnSpc>
            </a:pPr>
            <a:endParaRPr lang="en-US" sz="2400" b="1" spc="-45" dirty="0">
              <a:solidFill>
                <a:srgbClr val="595959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just">
              <a:lnSpc>
                <a:spcPts val="2711"/>
              </a:lnSpc>
            </a:pP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O art. 16 da Lei n° 5.540, de 1968, com as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alterações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introduzidas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pela Lei nº 9.192, de 1995,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recepcionada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pela LDB (Lei nº 9.394, de 1996),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regulamenta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o processo de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escolha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e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nomeação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ou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designação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dos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dirigentes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universitários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e das IES não-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universitárias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públicas</a:t>
            </a:r>
            <a:r>
              <a:rPr lang="en-US" sz="2400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ou </a:t>
            </a:r>
            <a:r>
              <a:rPr lang="en-US" sz="2400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privadas</a:t>
            </a:r>
            <a:endParaRPr lang="en-US" sz="2400" spc="-9" dirty="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1356846"/>
          </a:xfrm>
          <a:custGeom>
            <a:avLst/>
            <a:gdLst/>
            <a:ahLst/>
            <a:cxnLst/>
            <a:rect l="l" t="t" r="r" b="b"/>
            <a:pathLst>
              <a:path w="8749875" h="1356846">
                <a:moveTo>
                  <a:pt x="0" y="0"/>
                </a:moveTo>
                <a:lnTo>
                  <a:pt x="8749875" y="0"/>
                </a:lnTo>
                <a:lnTo>
                  <a:pt x="8749875" y="1356846"/>
                </a:lnTo>
                <a:lnTo>
                  <a:pt x="0" y="1356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48202" y="1307049"/>
            <a:ext cx="8647595" cy="3475825"/>
          </a:xfrm>
          <a:custGeom>
            <a:avLst/>
            <a:gdLst/>
            <a:ahLst/>
            <a:cxnLst/>
            <a:rect l="l" t="t" r="r" b="b"/>
            <a:pathLst>
              <a:path w="8647595" h="3475825">
                <a:moveTo>
                  <a:pt x="0" y="0"/>
                </a:moveTo>
                <a:lnTo>
                  <a:pt x="8647596" y="0"/>
                </a:lnTo>
                <a:lnTo>
                  <a:pt x="8647596" y="3475825"/>
                </a:lnTo>
                <a:lnTo>
                  <a:pt x="0" y="3475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3615982" y="1441329"/>
            <a:ext cx="191203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INSTALAÇÃO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608" y="1947939"/>
            <a:ext cx="8832784" cy="2755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Estatuinte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foi instalada pelo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Conselho Universitário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por aclamação, no dia 15 de dezembro de 2023</a:t>
            </a:r>
          </a:p>
          <a:p>
            <a:pPr algn="l">
              <a:lnSpc>
                <a:spcPts val="2711"/>
              </a:lnSpc>
            </a:pPr>
            <a:endParaRPr lang="en-US" sz="2400" spc="-9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Aprovada a </a:t>
            </a:r>
            <a:r>
              <a:rPr lang="en-US" sz="2400" b="1" spc="-9">
                <a:solidFill>
                  <a:srgbClr val="444444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Comissão Organizadora da Estatuinte</a:t>
            </a:r>
            <a:r>
              <a:rPr lang="en-US" sz="2400" spc="-9">
                <a:solidFill>
                  <a:srgbClr val="444444"/>
                </a:solidFill>
                <a:latin typeface="IBM Plex Sans"/>
                <a:ea typeface="IBM Plex Sans"/>
                <a:cs typeface="IBM Plex Sans"/>
                <a:sym typeface="IBM Plex Sans"/>
              </a:rPr>
              <a:t>, com 16 membros: 3 estudantes, 3 docentes, 3 TAEs, 3 pessoas indicadas pela Administração da Universidade, 1 representante da comunidade externa e 1 integrante de cada entidade representativa (ADUFC, SINTUFCE e DCE)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45923" y="1620639"/>
            <a:ext cx="8902459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1"/>
              </a:lnSpc>
            </a:pPr>
            <a:r>
              <a:rPr lang="en-US" sz="2400" b="1" spc="-45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3. DA ADMINISTRAÇÃO ACADÊMICA</a:t>
            </a:r>
          </a:p>
          <a:p>
            <a:pPr algn="l">
              <a:lnSpc>
                <a:spcPts val="2711"/>
              </a:lnSpc>
            </a:pPr>
            <a:endParaRPr lang="en-US" sz="2400" b="1" spc="-45" dirty="0">
              <a:solidFill>
                <a:srgbClr val="595959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>
              <a:lnSpc>
                <a:spcPts val="3389"/>
              </a:lnSpc>
            </a:pPr>
            <a:r>
              <a:rPr lang="en-US" sz="2999" spc="-11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 </a:t>
            </a:r>
            <a:r>
              <a:rPr lang="en-US" sz="2999" spc="-11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estrutura</a:t>
            </a:r>
            <a:r>
              <a:rPr lang="en-US" sz="2999" spc="-11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999" spc="-11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organizacional</a:t>
            </a:r>
            <a:r>
              <a:rPr lang="en-US" sz="2999" spc="-11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999" spc="-11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deve</a:t>
            </a:r>
            <a:r>
              <a:rPr lang="en-US" sz="2999" spc="-11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999" spc="-11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descrever</a:t>
            </a:r>
            <a:r>
              <a:rPr lang="en-US" sz="2999" spc="-11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os </a:t>
            </a:r>
            <a:r>
              <a:rPr lang="en-US" sz="2999" b="1" spc="-11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órgãos</a:t>
            </a:r>
            <a:r>
              <a:rPr lang="en-US" sz="2999" b="1" spc="-11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2999" b="1" spc="-11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colegiados</a:t>
            </a:r>
            <a:r>
              <a:rPr lang="en-US" sz="2999" spc="-11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(composição, </a:t>
            </a:r>
            <a:r>
              <a:rPr lang="en-US" sz="2999" spc="-11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atribuições</a:t>
            </a:r>
            <a:r>
              <a:rPr lang="en-US" sz="2999" spc="-11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e </a:t>
            </a:r>
            <a:r>
              <a:rPr lang="en-US" sz="2999" spc="-11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funcionamento</a:t>
            </a:r>
            <a:r>
              <a:rPr lang="en-US" sz="2999" spc="-11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) “</a:t>
            </a:r>
            <a:r>
              <a:rPr lang="en-US" sz="2999" spc="-11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observado</a:t>
            </a:r>
            <a:r>
              <a:rPr lang="en-US" sz="2999" spc="-11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o</a:t>
            </a:r>
            <a:r>
              <a:rPr lang="en-US" sz="2999" b="1" spc="-11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2999" b="1" spc="-11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princípio</a:t>
            </a:r>
            <a:r>
              <a:rPr lang="en-US" sz="2999" b="1" spc="-11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da gestão </a:t>
            </a:r>
            <a:r>
              <a:rPr lang="en-US" sz="2999" b="1" spc="-11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democrática</a:t>
            </a:r>
            <a:r>
              <a:rPr lang="en-US" sz="2999" spc="-11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” (art. 206, VI, CF/88).</a:t>
            </a:r>
          </a:p>
          <a:p>
            <a:pPr algn="l">
              <a:lnSpc>
                <a:spcPts val="3502"/>
              </a:lnSpc>
            </a:pPr>
            <a:endParaRPr lang="en-US" sz="2999" spc="-11" dirty="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72805" y="1313700"/>
            <a:ext cx="8598390" cy="466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7"/>
              </a:lnSpc>
            </a:pPr>
            <a:r>
              <a:rPr lang="en-US" sz="2333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4. DO REGIME DIDÁTICO CIENTÍFICO</a:t>
            </a:r>
          </a:p>
          <a:p>
            <a:pPr algn="l">
              <a:lnSpc>
                <a:spcPts val="2637"/>
              </a:lnSpc>
            </a:pPr>
            <a:endParaRPr lang="en-US" sz="2333" b="1" spc="-9" dirty="0">
              <a:solidFill>
                <a:srgbClr val="595959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503901" lvl="1" indent="-251950" algn="just">
              <a:lnSpc>
                <a:spcPts val="2637"/>
              </a:lnSpc>
              <a:buFont typeface="Arial"/>
              <a:buChar char="•"/>
            </a:pPr>
            <a:r>
              <a:rPr lang="en-US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Decreto nº 12.456, de 19 de maio de 2025, dispõe sobre a oferta da Educação superior em cursos de graduação e altera o Decreto nº 9.235, de 15 de dezembro de 2017, que dispõe sobre o exercício das funções de regulação, supervisão e avaliação das instituições de Educação superior e dos cursos superiores de graduação e de pós-graduação no sistema federal de ensino.</a:t>
            </a:r>
          </a:p>
          <a:p>
            <a:pPr algn="l">
              <a:lnSpc>
                <a:spcPts val="2637"/>
              </a:lnSpc>
            </a:pPr>
            <a:endParaRPr lang="en-US" b="1" spc="-9" dirty="0">
              <a:solidFill>
                <a:srgbClr val="595959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503901" lvl="1" indent="-251950" algn="just">
              <a:lnSpc>
                <a:spcPts val="2637"/>
              </a:lnSpc>
              <a:buFont typeface="Arial"/>
              <a:buChar char="•"/>
            </a:pPr>
            <a:r>
              <a:rPr lang="en-US" sz="2333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Decreto nº 9.235, de 15 de dezembro de 2017, </a:t>
            </a:r>
            <a:r>
              <a:rPr lang="en-US" sz="2333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dispõe sobre o exercício das funções de</a:t>
            </a:r>
            <a:r>
              <a:rPr lang="en-US" sz="2333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regulação, supervisão e avaliação das instituições de </a:t>
            </a:r>
            <a:r>
              <a:rPr lang="en-US" sz="2333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educação</a:t>
            </a:r>
            <a:r>
              <a:rPr lang="en-US" sz="2333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superior</a:t>
            </a:r>
            <a:r>
              <a:rPr lang="en-US" sz="2333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e dos cursos superiores de graduação e de pós-graduação no sistema de ensino federal.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5923" y="-63503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09426" y="1794987"/>
            <a:ext cx="8857018" cy="3240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1"/>
              </a:lnSpc>
            </a:pPr>
            <a:r>
              <a:rPr lang="en-US" sz="2400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Elementos Opcionais</a:t>
            </a:r>
          </a:p>
          <a:p>
            <a:pPr marL="518160" lvl="1" indent="-259080" algn="l">
              <a:lnSpc>
                <a:spcPts val="2711"/>
              </a:lnSpc>
              <a:buAutoNum type="arabicPeriod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Estudo da competência e finalidade de um Estatuto de uma Universidade pública (Mesa de debate, Seminário, Reunião, outros)</a:t>
            </a:r>
          </a:p>
          <a:p>
            <a:pPr marL="518160" lvl="1" indent="-259080" algn="l">
              <a:lnSpc>
                <a:spcPts val="2711"/>
              </a:lnSpc>
              <a:buAutoNum type="arabicPeriod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Divisão de grupos de estudo propositivo por eixo temático</a:t>
            </a:r>
          </a:p>
          <a:p>
            <a:pPr algn="l">
              <a:lnSpc>
                <a:spcPts val="1130"/>
              </a:lnSpc>
            </a:pPr>
            <a:endParaRPr lang="en-US" sz="2400" spc="-9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2711"/>
              </a:lnSpc>
            </a:pP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Elementos Obrigatórios</a:t>
            </a:r>
          </a:p>
          <a:p>
            <a:pPr algn="l">
              <a:lnSpc>
                <a:spcPts val="2711"/>
              </a:lnSpc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   3. Sessões públicas de análise do Estatuto atual da UFC (Tomar conhecimento do que existe para avançar em sua atualização)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82304" y="1379697"/>
            <a:ext cx="437939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ELEMENTOS METODOLÓGICOS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157246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-93743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45923" y="1999551"/>
            <a:ext cx="8841709" cy="2755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1"/>
              </a:lnSpc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   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4. Assembleia geral da unidade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- Deve-se buscar a mais ampla participação da comunidade universitária. A metodologia da assembleia e sistematização devem seguir as orientações da Comissão Organizadora Estatuinte. As Assembleias da Unidade terão como “documento de referência” o Estatuto Atual da UFC</a:t>
            </a:r>
          </a:p>
          <a:p>
            <a:pPr algn="l">
              <a:lnSpc>
                <a:spcPts val="2711"/>
              </a:lnSpc>
            </a:pPr>
            <a:endParaRPr lang="en-US" sz="2400" spc="-9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2711"/>
              </a:lnSpc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   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5. Audiências públicas - gerais e temáticas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- abrangendo o conjunto da sociedade, para além dos públicos internos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394140" y="1597432"/>
            <a:ext cx="8849363" cy="138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1"/>
              </a:lnSpc>
            </a:pPr>
            <a:endParaRPr/>
          </a:p>
          <a:p>
            <a:pPr marL="518160" lvl="1" indent="-259080" algn="l">
              <a:lnSpc>
                <a:spcPts val="2711"/>
              </a:lnSpc>
              <a:buAutoNum type="arabicPeriod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Template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padrão 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de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sistematização </a:t>
            </a:r>
          </a:p>
          <a:p>
            <a:pPr marL="518160" lvl="1" indent="-259080" algn="l">
              <a:lnSpc>
                <a:spcPts val="2711"/>
              </a:lnSpc>
              <a:buAutoNum type="arabicPeriod"/>
            </a:pP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Repositório unificado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 materiais de referência</a:t>
            </a:r>
          </a:p>
          <a:p>
            <a:pPr marL="518160" lvl="1" indent="-259080" algn="l">
              <a:lnSpc>
                <a:spcPts val="2711"/>
              </a:lnSpc>
              <a:buAutoNum type="arabicPeriod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Indicação de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textos 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complementares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518" y="1432594"/>
            <a:ext cx="906696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SISTEMATIZAÇÃO E ENVIO PARA COMISSÃO ORGANIZADORA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51140" y="3218968"/>
            <a:ext cx="914400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ORGANIZAÇÃO DO PROCESSO ELEITORAL PARA ESCOLHA DOS DELEGADOS DO CONGRESSO ESTATUINTE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923" y="4224809"/>
            <a:ext cx="8852897" cy="697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1"/>
              </a:lnSpc>
            </a:pPr>
            <a:r>
              <a:rPr lang="en-US" sz="2399" spc="-45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Parâmetros para a </a:t>
            </a: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eleição de delegados (as) </a:t>
            </a:r>
            <a:r>
              <a:rPr lang="en-US" sz="2399" spc="-45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- novo edital de eleição, coordenada pela Comissão Eleitoral Central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45923" y="1617911"/>
            <a:ext cx="8849363" cy="326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6"/>
              </a:lnSpc>
            </a:pPr>
            <a:endParaRPr/>
          </a:p>
          <a:p>
            <a:pPr algn="l">
              <a:lnSpc>
                <a:spcPts val="2711"/>
              </a:lnSpc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 divulgação é fundamental. Para potencializar essas ações, vale dividir as tarefas, para que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cada pessoa da comissão responsável pela organização possa focar em diferentes meios e lugares para impulsionar a divulgação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. </a:t>
            </a:r>
          </a:p>
          <a:p>
            <a:pPr algn="l">
              <a:lnSpc>
                <a:spcPts val="2711"/>
              </a:lnSpc>
            </a:pPr>
            <a:endParaRPr lang="en-US" sz="2400" spc="-9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2400"/>
              </a:lnSpc>
            </a:pP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 diretoria da Unidade Acadêmica e Administrativa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pode divulgar no site e redes sociais da Unidade. Também vale fazer espalhar cartazes, fazer rodas de conversa, divulgar nas reuniões dos colegiados etc.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7063" y="1410265"/>
            <a:ext cx="874987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COMO FAZER A DIVULGAÇÃO?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6875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-3372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45923" y="2385912"/>
            <a:ext cx="8839271" cy="296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50"/>
              </a:lnSpc>
            </a:pPr>
            <a:endParaRPr/>
          </a:p>
          <a:p>
            <a:pPr algn="just">
              <a:lnSpc>
                <a:spcPts val="3050"/>
              </a:lnSpc>
            </a:pPr>
            <a:endParaRPr/>
          </a:p>
          <a:p>
            <a:pPr algn="just">
              <a:lnSpc>
                <a:spcPts val="3276"/>
              </a:lnSpc>
            </a:pPr>
            <a:r>
              <a:rPr lang="en-US" sz="2899" spc="-1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 Comissão Organizadora Estatuinte receberá todas as contribuições para a etapa de </a:t>
            </a:r>
            <a:r>
              <a:rPr lang="en-US" sz="2899" b="1" spc="-1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síntese e preparação do Congresso Estatuinte</a:t>
            </a:r>
          </a:p>
          <a:p>
            <a:pPr algn="just">
              <a:lnSpc>
                <a:spcPts val="4001"/>
              </a:lnSpc>
            </a:pPr>
            <a:endParaRPr lang="en-US" sz="2899" b="1" spc="-11">
              <a:solidFill>
                <a:srgbClr val="595959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algn="just">
              <a:lnSpc>
                <a:spcPts val="4001"/>
              </a:lnSpc>
            </a:pPr>
            <a:endParaRPr lang="en-US" sz="2899" b="1" spc="-11">
              <a:solidFill>
                <a:srgbClr val="595959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4350" y="1619377"/>
            <a:ext cx="811530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PARA QUEM DEVEM SER ENCAMINHADAS AS CONTRIBUIÇÕES AO NOVO ESTATUTO DA UFC?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661695" y="1791088"/>
            <a:ext cx="2622681" cy="2622681"/>
          </a:xfrm>
          <a:custGeom>
            <a:avLst/>
            <a:gdLst/>
            <a:ahLst/>
            <a:cxnLst/>
            <a:rect l="l" t="t" r="r" b="b"/>
            <a:pathLst>
              <a:path w="2622681" h="2622681">
                <a:moveTo>
                  <a:pt x="0" y="0"/>
                </a:moveTo>
                <a:lnTo>
                  <a:pt x="2622681" y="0"/>
                </a:lnTo>
                <a:lnTo>
                  <a:pt x="2622681" y="2622681"/>
                </a:lnTo>
                <a:lnTo>
                  <a:pt x="0" y="26226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5324475" y="1950972"/>
            <a:ext cx="2302913" cy="2302913"/>
          </a:xfrm>
          <a:custGeom>
            <a:avLst/>
            <a:gdLst/>
            <a:ahLst/>
            <a:cxnLst/>
            <a:rect l="l" t="t" r="r" b="b"/>
            <a:pathLst>
              <a:path w="2302913" h="2302913">
                <a:moveTo>
                  <a:pt x="0" y="0"/>
                </a:moveTo>
                <a:lnTo>
                  <a:pt x="2302913" y="0"/>
                </a:lnTo>
                <a:lnTo>
                  <a:pt x="2302913" y="2302913"/>
                </a:lnTo>
                <a:lnTo>
                  <a:pt x="0" y="23029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971115" y="1551684"/>
            <a:ext cx="5201771" cy="351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35"/>
              </a:lnSpc>
            </a:pPr>
            <a:r>
              <a:rPr lang="en-US" sz="2399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LISTA DAS COMISSÕES SETORIAIS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8159" y="4162778"/>
            <a:ext cx="2449754" cy="697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Unidades Acadêmicas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2765" y="4162778"/>
            <a:ext cx="3571323" cy="697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Unidades</a:t>
            </a:r>
          </a:p>
          <a:p>
            <a:pPr algn="ctr">
              <a:lnSpc>
                <a:spcPts val="2711"/>
              </a:lnSpc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Administrativas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5796"/>
          </a:xfrm>
          <a:custGeom>
            <a:avLst/>
            <a:gdLst/>
            <a:ahLst/>
            <a:cxnLst/>
            <a:rect l="l" t="t" r="r" b="b"/>
            <a:pathLst>
              <a:path w="8749875" h="4695796">
                <a:moveTo>
                  <a:pt x="0" y="0"/>
                </a:moveTo>
                <a:lnTo>
                  <a:pt x="8749875" y="0"/>
                </a:lnTo>
                <a:lnTo>
                  <a:pt x="8749875" y="4695796"/>
                </a:lnTo>
                <a:lnTo>
                  <a:pt x="0" y="4695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660589" y="1330402"/>
            <a:ext cx="7822822" cy="560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2"/>
              </a:lnSpc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CRONOGRAMA BÁSICO DO PROCESSO ESTATUINTE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5923" y="2079540"/>
            <a:ext cx="8851123" cy="291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 algn="l">
              <a:lnSpc>
                <a:spcPts val="2598"/>
              </a:lnSpc>
              <a:buFont typeface="Arial"/>
              <a:buChar char="•"/>
            </a:pPr>
            <a:r>
              <a:rPr lang="en-US" sz="2299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Março</a:t>
            </a:r>
            <a:r>
              <a:rPr lang="en-US" sz="2299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e Abril/2025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- Organização das </a:t>
            </a:r>
            <a:r>
              <a:rPr lang="en-US" sz="2299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Comissões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299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Setoriais</a:t>
            </a:r>
            <a:endParaRPr lang="en-US" sz="2299" spc="-9" dirty="0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96567" lvl="1" indent="-248284" algn="l">
              <a:lnSpc>
                <a:spcPts val="2598"/>
              </a:lnSpc>
              <a:buFont typeface="Arial"/>
              <a:buChar char="•"/>
            </a:pPr>
            <a:r>
              <a:rPr lang="en-US" sz="2299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Maio, Junho e </a:t>
            </a:r>
            <a:r>
              <a:rPr lang="en-US" sz="2299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Julho</a:t>
            </a:r>
            <a:r>
              <a:rPr lang="en-US" sz="2299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(</a:t>
            </a:r>
            <a:r>
              <a:rPr lang="en-US" sz="2299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primeira</a:t>
            </a:r>
            <a:r>
              <a:rPr lang="en-US" sz="2299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2299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quinzena</a:t>
            </a:r>
            <a:r>
              <a:rPr lang="en-US" sz="2299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/2025)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- Realização de </a:t>
            </a:r>
            <a:r>
              <a:rPr lang="en-US" sz="2299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sessões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</a:t>
            </a:r>
            <a:r>
              <a:rPr lang="en-US" sz="2299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assembleias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e </a:t>
            </a:r>
            <a:r>
              <a:rPr lang="en-US" sz="2299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audiências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299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públicas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do Processo </a:t>
            </a:r>
            <a:r>
              <a:rPr lang="en-US" sz="2299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Estatuinte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da UFC nas unidades </a:t>
            </a:r>
            <a:r>
              <a:rPr lang="en-US" sz="2299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acadêmicas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e </a:t>
            </a:r>
            <a:r>
              <a:rPr lang="en-US" sz="2299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administrativas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</a:p>
          <a:p>
            <a:pPr marL="496567" lvl="1" indent="-248284" algn="l">
              <a:lnSpc>
                <a:spcPts val="2598"/>
              </a:lnSpc>
              <a:buFont typeface="Arial"/>
              <a:buChar char="•"/>
            </a:pPr>
            <a:r>
              <a:rPr lang="en-US" sz="2299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07 a 11 de </a:t>
            </a:r>
            <a:r>
              <a:rPr lang="en-US" sz="2299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Julho</a:t>
            </a:r>
            <a:r>
              <a:rPr lang="en-US" sz="2299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–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Semana da </a:t>
            </a:r>
            <a:r>
              <a:rPr lang="en-US" sz="2299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Estatuinte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na UFC, conforme OFÍCIO CIRCULAR 25/2025/GR/REITORIA, de 11 de </a:t>
            </a:r>
            <a:r>
              <a:rPr lang="en-US" sz="2299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junho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 2025</a:t>
            </a:r>
          </a:p>
          <a:p>
            <a:pPr marL="496567" lvl="1" indent="-248284" algn="l">
              <a:lnSpc>
                <a:spcPts val="2598"/>
              </a:lnSpc>
              <a:buFont typeface="Arial"/>
              <a:buChar char="•"/>
            </a:pPr>
            <a:r>
              <a:rPr lang="en-US" sz="2299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25 de </a:t>
            </a:r>
            <a:r>
              <a:rPr lang="en-US" sz="2299" b="1" spc="-9" dirty="0" err="1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Julho</a:t>
            </a:r>
            <a:r>
              <a:rPr lang="en-US" sz="2299" b="1" spc="-9" dirty="0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–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Entrega dos </a:t>
            </a:r>
            <a:r>
              <a:rPr lang="en-US" sz="2299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relatórios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299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pelas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299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Comissões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299" spc="-9" dirty="0" err="1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Setoriais</a:t>
            </a:r>
            <a:r>
              <a:rPr lang="en-US" sz="2299" spc="-9" dirty="0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da UFC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5796"/>
          </a:xfrm>
          <a:custGeom>
            <a:avLst/>
            <a:gdLst/>
            <a:ahLst/>
            <a:cxnLst/>
            <a:rect l="l" t="t" r="r" b="b"/>
            <a:pathLst>
              <a:path w="8749875" h="4695796">
                <a:moveTo>
                  <a:pt x="0" y="0"/>
                </a:moveTo>
                <a:lnTo>
                  <a:pt x="8749875" y="0"/>
                </a:lnTo>
                <a:lnTo>
                  <a:pt x="8749875" y="4695796"/>
                </a:lnTo>
                <a:lnTo>
                  <a:pt x="0" y="4695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660589" y="1330402"/>
            <a:ext cx="7822822" cy="560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2"/>
              </a:lnSpc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CRONOGRAMA BÁSICO DO PROCESSO ESTATUINTE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5923" y="2079540"/>
            <a:ext cx="8851123" cy="291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 algn="l">
              <a:lnSpc>
                <a:spcPts val="2598"/>
              </a:lnSpc>
              <a:buFont typeface="Arial"/>
              <a:buChar char="•"/>
            </a:pPr>
            <a:r>
              <a:rPr lang="en-US" sz="2299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Julho (segunda quinzena) - </a:t>
            </a:r>
            <a:r>
              <a:rPr lang="en-US" sz="22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Consulta Pública</a:t>
            </a:r>
          </a:p>
          <a:p>
            <a:pPr marL="496567" lvl="1" indent="-248284" algn="l">
              <a:lnSpc>
                <a:spcPts val="2598"/>
              </a:lnSpc>
              <a:buFont typeface="Arial"/>
              <a:buChar char="•"/>
            </a:pPr>
            <a:r>
              <a:rPr lang="en-US" sz="2299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Agosto/2025 - </a:t>
            </a:r>
            <a:r>
              <a:rPr lang="en-US" sz="22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Sistematização do trabalho das Comissões Setoriais</a:t>
            </a:r>
          </a:p>
          <a:p>
            <a:pPr marL="496567" lvl="1" indent="-248284" algn="l">
              <a:lnSpc>
                <a:spcPts val="2598"/>
              </a:lnSpc>
              <a:buFont typeface="Arial"/>
              <a:buChar char="•"/>
            </a:pPr>
            <a:r>
              <a:rPr lang="en-US" sz="2299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Setembro/2025 -</a:t>
            </a:r>
            <a:r>
              <a:rPr lang="en-US" sz="22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Eleição dos delegados para o Congresso Estatuinte</a:t>
            </a:r>
          </a:p>
          <a:p>
            <a:pPr marL="496567" lvl="1" indent="-248284" algn="l">
              <a:lnSpc>
                <a:spcPts val="2598"/>
              </a:lnSpc>
              <a:buFont typeface="Arial"/>
              <a:buChar char="•"/>
            </a:pPr>
            <a:r>
              <a:rPr lang="en-US" sz="2299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Outubro/2025 (provavelmente de 15 a 18) - </a:t>
            </a:r>
            <a:r>
              <a:rPr lang="en-US" sz="22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Realização do Congresso Estatuinte </a:t>
            </a:r>
          </a:p>
          <a:p>
            <a:pPr marL="496567" lvl="1" indent="-248284" algn="l">
              <a:lnSpc>
                <a:spcPts val="2598"/>
              </a:lnSpc>
              <a:buFont typeface="Arial"/>
              <a:buChar char="•"/>
            </a:pPr>
            <a:r>
              <a:rPr lang="en-US" sz="2299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Janeiro, Fevereiro e Março/2026 - </a:t>
            </a:r>
            <a:r>
              <a:rPr lang="en-US" sz="22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Apreciação e votação da minuta do Estatuto da UFC pelo Conselho Universitário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5996"/>
          </a:xfrm>
          <a:custGeom>
            <a:avLst/>
            <a:gdLst/>
            <a:ahLst/>
            <a:cxnLst/>
            <a:rect l="l" t="t" r="r" b="b"/>
            <a:pathLst>
              <a:path w="8749875" h="4695996">
                <a:moveTo>
                  <a:pt x="0" y="0"/>
                </a:moveTo>
                <a:lnTo>
                  <a:pt x="8749875" y="0"/>
                </a:lnTo>
                <a:lnTo>
                  <a:pt x="8749875" y="4695996"/>
                </a:lnTo>
                <a:lnTo>
                  <a:pt x="0" y="4695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499559" y="1667695"/>
            <a:ext cx="604260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LANÇAMENTO DO PROCESSO ESTATUINTE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5923" y="2398795"/>
            <a:ext cx="8860025" cy="2069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Cerimônia de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lançamento do Processo Estatuinte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no dia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04/09/2024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com as presenças do reitor Custódio Almeida e da vice-reitora Diana Azevedo</a:t>
            </a:r>
          </a:p>
          <a:p>
            <a:pPr algn="l">
              <a:lnSpc>
                <a:spcPts val="2711"/>
              </a:lnSpc>
            </a:pPr>
            <a:endParaRPr lang="en-US" sz="2400" spc="-9">
              <a:solidFill>
                <a:srgbClr val="59595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Aprovação do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Regimento Geral do Processo Estatuinte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da UFC na sessão do CONSUNI de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06/09/2024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8202" y="381524"/>
            <a:ext cx="8647595" cy="4546597"/>
          </a:xfrm>
          <a:custGeom>
            <a:avLst/>
            <a:gdLst/>
            <a:ahLst/>
            <a:cxnLst/>
            <a:rect l="l" t="t" r="r" b="b"/>
            <a:pathLst>
              <a:path w="8647595" h="4546597">
                <a:moveTo>
                  <a:pt x="0" y="0"/>
                </a:moveTo>
                <a:lnTo>
                  <a:pt x="8647596" y="0"/>
                </a:lnTo>
                <a:lnTo>
                  <a:pt x="8647596" y="4546597"/>
                </a:lnTo>
                <a:lnTo>
                  <a:pt x="0" y="4546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666750" y="445027"/>
            <a:ext cx="7810500" cy="4419600"/>
          </a:xfrm>
          <a:custGeom>
            <a:avLst/>
            <a:gdLst/>
            <a:ahLst/>
            <a:cxnLst/>
            <a:rect l="l" t="t" r="r" b="b"/>
            <a:pathLst>
              <a:path w="7810500" h="4419600">
                <a:moveTo>
                  <a:pt x="0" y="0"/>
                </a:moveTo>
                <a:lnTo>
                  <a:pt x="7810500" y="0"/>
                </a:lnTo>
                <a:lnTo>
                  <a:pt x="7810500" y="4419600"/>
                </a:lnTo>
                <a:lnTo>
                  <a:pt x="0" y="441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489244" y="1486891"/>
            <a:ext cx="606323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OBJETIVOS DO PROCESSO ESTATUINTE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5923" y="1902181"/>
            <a:ext cx="8845428" cy="3097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Promover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atividades e eventos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para debater e definir a missão, os princípios e as finalidades, assim como a estrutura e o funcionamento da UFC</a:t>
            </a:r>
          </a:p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Contribuir para a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apropriação crítico-reflexiva dos conteúdos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do Estatuto da UFC pela comunidade universitária</a:t>
            </a:r>
          </a:p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Construir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espaços de discussão diversos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visando a um amplo engajamento no processo Estatuinte</a:t>
            </a:r>
          </a:p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Ao final, apresentar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minuta do novo Estatuto da UFC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ao CONSUNI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667248" y="1263662"/>
            <a:ext cx="5809504" cy="1081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12"/>
              </a:lnSpc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INSTÂNCIAS DO PROCESSO ESTATUINTE</a:t>
            </a:r>
          </a:p>
          <a:p>
            <a:pPr algn="r">
              <a:lnSpc>
                <a:spcPts val="3311"/>
              </a:lnSpc>
            </a:pPr>
            <a:endParaRPr lang="en-US" sz="2399" b="1" spc="-45">
              <a:solidFill>
                <a:srgbClr val="595959"/>
              </a:solidFill>
              <a:latin typeface="IBM Plex Sans Bold"/>
              <a:ea typeface="IBM Plex Sans Bold"/>
              <a:cs typeface="IBM Plex Sans Bold"/>
              <a:sym typeface="IBM Plex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5923" y="1914068"/>
            <a:ext cx="8850205" cy="3097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7" lvl="1" indent="-259078" algn="l">
              <a:lnSpc>
                <a:spcPts val="2711"/>
              </a:lnSpc>
              <a:buFont typeface="Arial"/>
              <a:buChar char="•"/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Comissão organizadora da Estatuinte</a:t>
            </a:r>
          </a:p>
          <a:p>
            <a:pPr marL="518157" lvl="1" indent="-259078" algn="l">
              <a:lnSpc>
                <a:spcPts val="2711"/>
              </a:lnSpc>
              <a:buFont typeface="Arial"/>
              <a:buChar char="•"/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Comissões Setoriais </a:t>
            </a:r>
            <a:r>
              <a:rPr lang="en-US" sz="2399" spc="-45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nas Unidades Acadêmicas, com composição de estudantes, docentes e técnico-administrativos(as) em educação, e nas Unidades Administrativas</a:t>
            </a:r>
          </a:p>
          <a:p>
            <a:pPr marL="518157" lvl="1" indent="-259078" algn="l">
              <a:lnSpc>
                <a:spcPts val="2711"/>
              </a:lnSpc>
              <a:buFont typeface="Arial"/>
              <a:buChar char="•"/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Congresso Estatuinte </a:t>
            </a:r>
            <a:r>
              <a:rPr lang="en-US" sz="2399" spc="-45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 ser realizado com a participação paritária de delegados(as) definidos(as) nas Unidades Acadêmicas e Administrativas</a:t>
            </a:r>
          </a:p>
          <a:p>
            <a:pPr marL="518157" lvl="1" indent="-259078" algn="l">
              <a:lnSpc>
                <a:spcPts val="2711"/>
              </a:lnSpc>
              <a:buFont typeface="Arial"/>
              <a:buChar char="•"/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CONSUNI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6025"/>
          </a:xfrm>
          <a:custGeom>
            <a:avLst/>
            <a:gdLst/>
            <a:ahLst/>
            <a:cxnLst/>
            <a:rect l="l" t="t" r="r" b="b"/>
            <a:pathLst>
              <a:path w="8749875" h="4696025">
                <a:moveTo>
                  <a:pt x="0" y="0"/>
                </a:moveTo>
                <a:lnTo>
                  <a:pt x="8749875" y="0"/>
                </a:lnTo>
                <a:lnTo>
                  <a:pt x="8749875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484711" y="1258372"/>
            <a:ext cx="4174579" cy="560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2"/>
              </a:lnSpc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PROCESSO DE MOBILIZAÇÃO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5923" y="1983105"/>
            <a:ext cx="8855580" cy="3097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1"/>
              </a:lnSpc>
            </a:pPr>
            <a:endParaRPr/>
          </a:p>
          <a:p>
            <a:pPr algn="l">
              <a:lnSpc>
                <a:spcPts val="2711"/>
              </a:lnSpc>
            </a:pP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  <a:p>
            <a:pPr marL="518157" lvl="1" indent="-259078" algn="l">
              <a:lnSpc>
                <a:spcPts val="2711"/>
              </a:lnSpc>
              <a:buFont typeface="Arial"/>
              <a:buChar char="•"/>
            </a:pP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Promover </a:t>
            </a:r>
            <a:r>
              <a:rPr lang="en-US" sz="2399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palestras, debates, consultas,</a:t>
            </a: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inclusive por meio digital, além de audiências públicas</a:t>
            </a:r>
          </a:p>
          <a:p>
            <a:pPr marL="518157" lvl="1" indent="-259078" algn="l">
              <a:lnSpc>
                <a:spcPts val="2711"/>
              </a:lnSpc>
              <a:buFont typeface="Arial"/>
              <a:buChar char="•"/>
            </a:pP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Implantar Comissões Temáticas, se houver interesse e necessidade, para a discussão de assuntos específicos</a:t>
            </a:r>
          </a:p>
          <a:p>
            <a:pPr marL="518157" lvl="1" indent="-259078" algn="l">
              <a:lnSpc>
                <a:spcPts val="2711"/>
              </a:lnSpc>
              <a:buFont typeface="Arial"/>
              <a:buChar char="•"/>
            </a:pP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Receber </a:t>
            </a:r>
            <a:r>
              <a:rPr lang="en-US" sz="2399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contribuições advindas das entidades representativas</a:t>
            </a: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 docentes, técnico-administrativos e estudantes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45923" y="1746885"/>
            <a:ext cx="8855580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spc="-45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Caráter inclusivo, formativo e participativo, com as seguintes atribuições para a Comissão Organizadora e Comissões Setoriais: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903" cy="4696025"/>
          </a:xfrm>
          <a:custGeom>
            <a:avLst/>
            <a:gdLst/>
            <a:ahLst/>
            <a:cxnLst/>
            <a:rect l="l" t="t" r="r" b="b"/>
            <a:pathLst>
              <a:path w="8749903" h="4696025">
                <a:moveTo>
                  <a:pt x="0" y="0"/>
                </a:moveTo>
                <a:lnTo>
                  <a:pt x="8749903" y="0"/>
                </a:lnTo>
                <a:lnTo>
                  <a:pt x="8749903" y="4696025"/>
                </a:lnTo>
                <a:lnTo>
                  <a:pt x="0" y="4696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45923" y="1531239"/>
            <a:ext cx="8849610" cy="104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1"/>
              </a:lnSpc>
            </a:pPr>
            <a:endParaRPr/>
          </a:p>
          <a:p>
            <a:pPr algn="l">
              <a:lnSpc>
                <a:spcPts val="2711"/>
              </a:lnSpc>
            </a:pP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Instância de caráter consultivo e deliberativo que tem por objetivo geral coordenar a elaborar a proposta do novo Estatuto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5923" y="2651887"/>
            <a:ext cx="8849610" cy="2412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7" lvl="1" indent="-259078" algn="l">
              <a:lnSpc>
                <a:spcPts val="2711"/>
              </a:lnSpc>
              <a:buFont typeface="Arial"/>
              <a:buChar char="•"/>
            </a:pP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Na concepção geral das </a:t>
            </a:r>
            <a:r>
              <a:rPr lang="en-US" sz="2399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metodologias</a:t>
            </a: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  <a:p>
            <a:pPr marL="518157" lvl="1" indent="-259078" algn="l">
              <a:lnSpc>
                <a:spcPts val="2711"/>
              </a:lnSpc>
              <a:buFont typeface="Arial"/>
              <a:buChar char="•"/>
            </a:pP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Na preparação de </a:t>
            </a:r>
            <a:r>
              <a:rPr lang="en-US" sz="2399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documentos</a:t>
            </a: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(regimento, minutas)</a:t>
            </a:r>
          </a:p>
          <a:p>
            <a:pPr algn="l">
              <a:lnSpc>
                <a:spcPts val="2711"/>
              </a:lnSpc>
            </a:pPr>
            <a:r>
              <a:rPr lang="en-US" sz="2399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no recebimento e na sistematização de propostas </a:t>
            </a: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advindas das Comissões Setoriais e das entidades representativas</a:t>
            </a:r>
          </a:p>
          <a:p>
            <a:pPr marL="518157" lvl="1" indent="-259078" algn="l">
              <a:lnSpc>
                <a:spcPts val="2711"/>
              </a:lnSpc>
              <a:buFont typeface="Arial"/>
              <a:buChar char="•"/>
            </a:pP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Na  </a:t>
            </a:r>
            <a:r>
              <a:rPr lang="en-US" sz="2399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articulação institucional</a:t>
            </a: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para garantir apoio de pessoal e infraestrutura</a:t>
            </a:r>
          </a:p>
          <a:p>
            <a:pPr marL="518157" lvl="1" indent="-259078" algn="l">
              <a:lnSpc>
                <a:spcPts val="2711"/>
              </a:lnSpc>
              <a:buFont typeface="Arial"/>
              <a:buChar char="•"/>
            </a:pP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Na </a:t>
            </a:r>
            <a:r>
              <a:rPr lang="en-US" sz="2399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mobilização</a:t>
            </a:r>
            <a:r>
              <a:rPr lang="en-US" sz="2399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da comunidade universitária 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387259" y="1401996"/>
            <a:ext cx="636948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COMISSÃO ORGANIZADORA DA ESTATUINTE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5749"/>
          </a:xfrm>
          <a:custGeom>
            <a:avLst/>
            <a:gdLst/>
            <a:ahLst/>
            <a:cxnLst/>
            <a:rect l="l" t="t" r="r" b="b"/>
            <a:pathLst>
              <a:path w="8749875" h="4695749">
                <a:moveTo>
                  <a:pt x="0" y="0"/>
                </a:moveTo>
                <a:lnTo>
                  <a:pt x="8749875" y="0"/>
                </a:lnTo>
                <a:lnTo>
                  <a:pt x="8749875" y="4695749"/>
                </a:lnTo>
                <a:lnTo>
                  <a:pt x="0" y="4695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46707" y="1585341"/>
            <a:ext cx="8850586" cy="1024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endParaRPr/>
          </a:p>
          <a:p>
            <a:pPr algn="l">
              <a:lnSpc>
                <a:spcPts val="2736"/>
              </a:lnSpc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Ficarão responsáveis por conduzir o processo Estatuinte nas Unidades Acadêmicas e Administrativas, com as atribuições: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6707" y="2693289"/>
            <a:ext cx="8850586" cy="2412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</a:t>
            </a:r>
            <a:r>
              <a:rPr lang="en-US" sz="2400" b="1" u="none" strike="noStrike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ecolher propostas geradas em suas Unidades</a:t>
            </a:r>
            <a:r>
              <a:rPr lang="en-US" sz="2400" u="none" strike="noStrike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, bem como promover sessões de discussão e elaboração de propostas</a:t>
            </a:r>
          </a:p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u="none" strike="noStrike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Realizar</a:t>
            </a:r>
            <a:r>
              <a:rPr lang="en-US" sz="2400" b="1" u="none" strike="noStrike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audiências públicas</a:t>
            </a:r>
          </a:p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b="1" u="none" strike="noStrike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Sistematizar e enviar propostas</a:t>
            </a:r>
            <a:r>
              <a:rPr lang="en-US" sz="2400" u="none" strike="noStrike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 suas Unidades à Comissão Organizadora da Estatuinte</a:t>
            </a:r>
          </a:p>
          <a:p>
            <a:pPr marL="518160" lvl="1" indent="-259080" algn="l">
              <a:lnSpc>
                <a:spcPts val="2711"/>
              </a:lnSpc>
              <a:buFont typeface="Arial"/>
              <a:buChar char="•"/>
            </a:pPr>
            <a:r>
              <a:rPr lang="en-US" sz="2400" u="none" strike="noStrike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Auxiliar no processo para </a:t>
            </a:r>
            <a:r>
              <a:rPr lang="en-US" sz="2400" b="1" u="none" strike="noStrike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eleição de delegados(as)</a:t>
            </a:r>
            <a:r>
              <a:rPr lang="en-US" sz="2400" u="none" strike="noStrike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 ao Congresso Estatuinte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2860684" y="1476952"/>
            <a:ext cx="342263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COMISSÕES SETORIAIS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3" y="-63503"/>
            <a:ext cx="8749875" cy="4695796"/>
          </a:xfrm>
          <a:custGeom>
            <a:avLst/>
            <a:gdLst/>
            <a:ahLst/>
            <a:cxnLst/>
            <a:rect l="l" t="t" r="r" b="b"/>
            <a:pathLst>
              <a:path w="8749875" h="4695796">
                <a:moveTo>
                  <a:pt x="0" y="0"/>
                </a:moveTo>
                <a:lnTo>
                  <a:pt x="8749875" y="0"/>
                </a:lnTo>
                <a:lnTo>
                  <a:pt x="8749875" y="4695796"/>
                </a:lnTo>
                <a:lnTo>
                  <a:pt x="0" y="4695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09426" y="0"/>
            <a:ext cx="8622878" cy="1229849"/>
          </a:xfrm>
          <a:custGeom>
            <a:avLst/>
            <a:gdLst/>
            <a:ahLst/>
            <a:cxnLst/>
            <a:rect l="l" t="t" r="r" b="b"/>
            <a:pathLst>
              <a:path w="8622878" h="1229849">
                <a:moveTo>
                  <a:pt x="0" y="0"/>
                </a:moveTo>
                <a:lnTo>
                  <a:pt x="8622878" y="0"/>
                </a:lnTo>
                <a:lnTo>
                  <a:pt x="8622878" y="1229849"/>
                </a:lnTo>
                <a:lnTo>
                  <a:pt x="0" y="1229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45923" y="2064491"/>
            <a:ext cx="8831115" cy="171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endParaRPr/>
          </a:p>
          <a:p>
            <a:pPr algn="l">
              <a:lnSpc>
                <a:spcPts val="2711"/>
              </a:lnSpc>
            </a:pP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O </a:t>
            </a:r>
            <a:r>
              <a:rPr lang="en-US" sz="2400" b="1" spc="-9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Congresso Estatuinte é a instância anterior à apreciação pelo Conselho Universitário </a:t>
            </a:r>
            <a:r>
              <a:rPr lang="en-US" sz="2400" spc="-9">
                <a:solidFill>
                  <a:srgbClr val="595959"/>
                </a:solidFill>
                <a:latin typeface="IBM Plex Sans"/>
                <a:ea typeface="IBM Plex Sans"/>
                <a:cs typeface="IBM Plex Sans"/>
                <a:sym typeface="IBM Plex Sans"/>
              </a:rPr>
              <a:t>e será constituído pelos delegados, escolhidos em eleições realizadas em cada categoria, com direito a voz e voto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9144000" cy="1304175"/>
          </a:xfrm>
          <a:custGeom>
            <a:avLst/>
            <a:gdLst/>
            <a:ahLst/>
            <a:cxnLst/>
            <a:rect l="l" t="t" r="r" b="b"/>
            <a:pathLst>
              <a:path w="9144000" h="1304175">
                <a:moveTo>
                  <a:pt x="0" y="0"/>
                </a:moveTo>
                <a:lnTo>
                  <a:pt x="9144000" y="0"/>
                </a:lnTo>
                <a:lnTo>
                  <a:pt x="9144000" y="1304175"/>
                </a:lnTo>
                <a:lnTo>
                  <a:pt x="0" y="130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2719084" y="1696825"/>
            <a:ext cx="370583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spc="-45">
                <a:solidFill>
                  <a:srgbClr val="59595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CONGRESSO ESTATUINTE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1621</Words>
  <Application>Microsoft Office PowerPoint</Application>
  <PresentationFormat>Apresentação na tela (16:9)</PresentationFormat>
  <Paragraphs>127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Calibri</vt:lpstr>
      <vt:lpstr>IBM Plex Sans Bold</vt:lpstr>
      <vt:lpstr>IBM Plex Sans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Estatuinte em Foco_25022025</dc:title>
  <dc:creator>Fátima Azevedo</dc:creator>
  <cp:lastModifiedBy>Maria de Fátima Azevedo Ferreira Lima</cp:lastModifiedBy>
  <cp:revision>3</cp:revision>
  <dcterms:created xsi:type="dcterms:W3CDTF">2006-08-16T00:00:00Z</dcterms:created>
  <dcterms:modified xsi:type="dcterms:W3CDTF">2025-06-26T17:37:02Z</dcterms:modified>
  <dc:identifier>DAGe2tgSOTo</dc:identifier>
</cp:coreProperties>
</file>